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35"/>
  </p:notesMasterIdLst>
  <p:sldIdLst>
    <p:sldId id="592" r:id="rId2"/>
    <p:sldId id="594" r:id="rId3"/>
    <p:sldId id="595" r:id="rId4"/>
    <p:sldId id="596" r:id="rId5"/>
    <p:sldId id="597" r:id="rId6"/>
    <p:sldId id="598" r:id="rId7"/>
    <p:sldId id="599" r:id="rId8"/>
    <p:sldId id="601" r:id="rId9"/>
    <p:sldId id="600" r:id="rId10"/>
    <p:sldId id="602" r:id="rId11"/>
    <p:sldId id="606" r:id="rId12"/>
    <p:sldId id="603" r:id="rId13"/>
    <p:sldId id="604" r:id="rId14"/>
    <p:sldId id="607" r:id="rId15"/>
    <p:sldId id="609" r:id="rId16"/>
    <p:sldId id="610" r:id="rId17"/>
    <p:sldId id="611" r:id="rId18"/>
    <p:sldId id="612" r:id="rId19"/>
    <p:sldId id="613" r:id="rId20"/>
    <p:sldId id="614" r:id="rId21"/>
    <p:sldId id="615" r:id="rId22"/>
    <p:sldId id="616" r:id="rId23"/>
    <p:sldId id="618" r:id="rId24"/>
    <p:sldId id="617" r:id="rId25"/>
    <p:sldId id="619" r:id="rId26"/>
    <p:sldId id="620" r:id="rId27"/>
    <p:sldId id="621" r:id="rId28"/>
    <p:sldId id="622" r:id="rId29"/>
    <p:sldId id="623" r:id="rId30"/>
    <p:sldId id="624" r:id="rId31"/>
    <p:sldId id="625" r:id="rId32"/>
    <p:sldId id="626" r:id="rId33"/>
    <p:sldId id="627" r:id="rId3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Fuse V.2 Display ExtraBold" panose="00000900000000000000" pitchFamily="50" charset="0"/>
      <p:bold r:id="rId40"/>
      <p:boldItalic r:id="rId41"/>
    </p:embeddedFont>
    <p:embeddedFont>
      <p:font typeface="Source Sans Pro" panose="020B0503030403020204" pitchFamily="34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e Vuletić" initials="AV" lastIdx="1" clrIdx="0">
    <p:extLst>
      <p:ext uri="{19B8F6BF-5375-455C-9EA6-DF929625EA0E}">
        <p15:presenceInfo xmlns:p15="http://schemas.microsoft.com/office/powerpoint/2012/main" userId="S::v-ante.vuletic@dump.hr::9d627432-38c7-4846-bb4b-3895d3f131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72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3A2DC-A5D8-42A4-B77F-6366681CACF9}" type="datetimeFigureOut">
              <a:rPr lang="en-US" smtClean="0"/>
              <a:t>12/9/2020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1A221-42A5-427C-BE55-4AD3541C00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9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655762"/>
          </a:xfrm>
        </p:spPr>
        <p:txBody>
          <a:bodyPr anchor="b"/>
          <a:lstStyle>
            <a:lvl1pPr algn="ctr">
              <a:defRPr sz="6000">
                <a:latin typeface="Fuse V.2 Display ExtraBold" panose="000009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60078"/>
            <a:ext cx="6858000" cy="376347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AC4986-CE4E-4BAF-9011-AFCF4F3A4D81}"/>
              </a:ext>
            </a:extLst>
          </p:cNvPr>
          <p:cNvSpPr/>
          <p:nvPr userDrawn="1"/>
        </p:nvSpPr>
        <p:spPr>
          <a:xfrm rot="535422">
            <a:off x="-632880" y="-1886315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1AA30-D4C4-4D8A-A422-A04DEDCA14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05545">
            <a:off x="7680247" y="4117488"/>
            <a:ext cx="1115038" cy="1037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BB4DA4-2380-4379-96F0-0BE5196834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44875">
            <a:off x="1278644" y="522813"/>
            <a:ext cx="1003955" cy="1003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7FD5A-9A0B-457C-803F-8E4D5842C9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DD1A7A-9968-45BC-87E0-372913BF73FA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7C232B-4544-4A1E-A075-7C2832F75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215E202-98BB-4578-919E-E2A184446C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54026" y="3690781"/>
            <a:ext cx="5035949" cy="567848"/>
          </a:xfrm>
        </p:spPr>
        <p:txBody>
          <a:bodyPr>
            <a:noAutofit/>
          </a:bodyPr>
          <a:lstStyle>
            <a:lvl1pPr algn="ctr">
              <a:defRPr sz="2400"/>
            </a:lvl1pPr>
          </a:lstStyle>
          <a:p>
            <a:r>
              <a:rPr lang="en-US" sz="2000" dirty="0"/>
              <a:t>Ime </a:t>
            </a:r>
            <a:r>
              <a:rPr lang="en-US" sz="2000" dirty="0" err="1"/>
              <a:t>prezime</a:t>
            </a:r>
            <a:endParaRPr lang="en-US" sz="2000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1E5F1ED8-7B4A-40F1-B22C-CFE9928D160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54026" y="4288333"/>
            <a:ext cx="5035949" cy="376347"/>
          </a:xfrm>
        </p:spPr>
        <p:txBody>
          <a:bodyPr>
            <a:normAutofit/>
          </a:bodyPr>
          <a:lstStyle>
            <a:lvl1pPr algn="ctr">
              <a:buNone/>
              <a:defRPr/>
            </a:lvl1pPr>
          </a:lstStyle>
          <a:p>
            <a:r>
              <a:rPr lang="en-US" sz="1400" dirty="0" err="1"/>
              <a:t>Titula</a:t>
            </a:r>
            <a:endParaRPr lang="en-US" sz="1400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649E6E8-4653-4633-8C63-953F22146F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2424" y="1164329"/>
            <a:ext cx="2259153" cy="2261496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3CC578F-0B71-470E-BE85-83F2C5F997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246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511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D66827-39BC-417E-8570-D4BD942085B1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4B253C-ED5D-44EA-85E2-AEAD7851E4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931D07-14C4-469D-AE61-640F573A58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9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EEF66931-4F74-4D95-8D15-10E34BBF93D8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28650" y="1862138"/>
            <a:ext cx="7886700" cy="3558948"/>
          </a:xfrm>
          <a:prstGeom prst="roundRect">
            <a:avLst>
              <a:gd name="adj" fmla="val 10806"/>
            </a:avLst>
          </a:prstGeom>
          <a:solidFill>
            <a:schemeClr val="accent1"/>
          </a:solidFill>
          <a:ln>
            <a:noFill/>
          </a:ln>
          <a:effectLst>
            <a:outerShdw dist="609600" dir="2280000" sx="94000" sy="94000" algn="ctr" rotWithShape="0">
              <a:schemeClr val="accent1">
                <a:lumMod val="20000"/>
                <a:lumOff val="80000"/>
              </a:schemeClr>
            </a:outerShdw>
            <a:softEdge rad="0"/>
          </a:effectLst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306F6-2736-4D40-9435-D3C2299C1F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E8A94E9-8736-4FF2-AF77-A25B69489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01EA40-02AD-4499-8D41-EC7F171ED63A}"/>
              </a:ext>
            </a:extLst>
          </p:cNvPr>
          <p:cNvSpPr/>
          <p:nvPr userDrawn="1"/>
        </p:nvSpPr>
        <p:spPr bwMode="auto">
          <a:xfrm>
            <a:off x="6642091" y="4512734"/>
            <a:ext cx="2670553" cy="1684865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dist="203200" dir="2700000" algn="ctr" rotWithShape="0">
              <a:schemeClr val="bg2">
                <a:lumMod val="10000"/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A5444BA-5263-4D0D-8FB3-2C2581D615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01934" y="4686300"/>
            <a:ext cx="2160423" cy="1322614"/>
          </a:xfrm>
        </p:spPr>
        <p:txBody>
          <a:bodyPr anchor="ctr"/>
          <a:lstStyle>
            <a:lvl1pPr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06372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78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511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0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6" r:id="rId4"/>
    <p:sldLayoutId id="2147483675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E2BA-9022-434A-A381-558443875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017654"/>
          </a:xfrm>
        </p:spPr>
        <p:txBody>
          <a:bodyPr>
            <a:normAutofit fontScale="90000"/>
          </a:bodyPr>
          <a:lstStyle/>
          <a:p>
            <a:r>
              <a:rPr lang="hr-HR" dirty="0"/>
              <a:t>Uvod u baze podataka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1F373-3622-4570-94D6-2C8F93B31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DUMP Internship 2020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7F9914-139D-4D27-A195-45DBCBE3A235}"/>
              </a:ext>
            </a:extLst>
          </p:cNvPr>
          <p:cNvSpPr txBox="1">
            <a:spLocks/>
          </p:cNvSpPr>
          <p:nvPr/>
        </p:nvSpPr>
        <p:spPr>
          <a:xfrm>
            <a:off x="838200" y="2563746"/>
            <a:ext cx="7772400" cy="165576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72AF3B8-9297-478C-9A90-27A4C0D3AABE}"/>
              </a:ext>
            </a:extLst>
          </p:cNvPr>
          <p:cNvSpPr txBox="1">
            <a:spLocks/>
          </p:cNvSpPr>
          <p:nvPr/>
        </p:nvSpPr>
        <p:spPr>
          <a:xfrm>
            <a:off x="1295400" y="4412478"/>
            <a:ext cx="6858000" cy="3763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62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Modeliranje baze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se tiče baza podataka, crtanje je uvijek prvi korak</a:t>
            </a:r>
          </a:p>
          <a:p>
            <a:r>
              <a:rPr lang="hr-HR" dirty="0"/>
              <a:t>Baze grafički predstavljamo valjcima:</a:t>
            </a:r>
          </a:p>
          <a:p>
            <a:r>
              <a:rPr lang="hr-HR" dirty="0"/>
              <a:t>Tablice grafički predstavljamo pravokutnicima:</a:t>
            </a:r>
          </a:p>
          <a:p>
            <a:r>
              <a:rPr lang="hr-HR" dirty="0"/>
              <a:t>Svojstva (stupce) na tablici predstavljamo krugovima (elipsama):  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E6CFB53-297D-4828-8C29-EF0D7707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55" y="2604346"/>
            <a:ext cx="650583" cy="650583"/>
          </a:xfrm>
          <a:prstGeom prst="rect">
            <a:avLst/>
          </a:prstGeom>
        </p:spPr>
      </p:pic>
      <p:sp>
        <p:nvSpPr>
          <p:cNvPr id="6" name="Pravokutnik 5">
            <a:extLst>
              <a:ext uri="{FF2B5EF4-FFF2-40B4-BE49-F238E27FC236}">
                <a16:creationId xmlns:a16="http://schemas.microsoft.com/office/drawing/2014/main" id="{82A124FD-5330-40D9-BFCD-4A142B2BFEA2}"/>
              </a:ext>
            </a:extLst>
          </p:cNvPr>
          <p:cNvSpPr/>
          <p:nvPr/>
        </p:nvSpPr>
        <p:spPr>
          <a:xfrm>
            <a:off x="8036130" y="318571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bg1"/>
              </a:solidFill>
            </a:endParaRP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48716CDD-6313-4BA8-B6BD-65C19087654F}"/>
              </a:ext>
            </a:extLst>
          </p:cNvPr>
          <p:cNvSpPr/>
          <p:nvPr/>
        </p:nvSpPr>
        <p:spPr>
          <a:xfrm>
            <a:off x="4437777" y="4187199"/>
            <a:ext cx="1308682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8817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Terminologija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r-HR" dirty="0"/>
              <a:t>Prije nego modeliramo svoju prvu bazu, upoznajmo se sa dva pojma koji se koriste pri modeliranju</a:t>
            </a:r>
          </a:p>
          <a:p>
            <a:r>
              <a:rPr lang="hr-HR" dirty="0"/>
              <a:t>Svaku tablicu zovemo </a:t>
            </a:r>
            <a:r>
              <a:rPr lang="hr-HR" b="1" dirty="0"/>
              <a:t>entitet</a:t>
            </a:r>
          </a:p>
          <a:p>
            <a:pPr lvl="1"/>
            <a:r>
              <a:rPr lang="hr-HR" dirty="0"/>
              <a:t>Ime tablice pišemo u množini jer je riječ o skupu zapisa tog tipa</a:t>
            </a:r>
          </a:p>
          <a:p>
            <a:r>
              <a:rPr lang="hr-HR" dirty="0"/>
              <a:t>Svako svojstvo na jednoj tablici zovemo </a:t>
            </a:r>
            <a:r>
              <a:rPr lang="hr-HR" b="1" dirty="0"/>
              <a:t>atribut</a:t>
            </a:r>
          </a:p>
          <a:p>
            <a:pPr lvl="1"/>
            <a:r>
              <a:rPr lang="hr-HR" dirty="0"/>
              <a:t>Atributi imaju tip podatka koji se sprema, baš kao i varijable u programu</a:t>
            </a:r>
          </a:p>
        </p:txBody>
      </p:sp>
    </p:spTree>
    <p:extLst>
      <p:ext uri="{BB962C8B-B14F-4D97-AF65-F5344CB8AC3E}">
        <p14:creationId xmlns:p14="http://schemas.microsoft.com/office/powerpoint/2010/main" val="2632409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Zadatak – naša prva baza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Definirati entitet koji bi služio za </a:t>
            </a:r>
            <a:r>
              <a:rPr lang="hr-HR" dirty="0" err="1"/>
              <a:t>zapisavanje</a:t>
            </a:r>
            <a:r>
              <a:rPr lang="hr-HR" dirty="0"/>
              <a:t> ocjena na nekom predmetu. Koja nam svojstva trebaju?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85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Kako ćemo izvući ocjene za danog studenta? </a:t>
            </a:r>
            <a:r>
              <a:rPr lang="hr-HR" dirty="0" err="1"/>
              <a:t>Oćemo</a:t>
            </a:r>
            <a:r>
              <a:rPr lang="hr-HR" dirty="0"/>
              <a:t> li uspoređivat svaki put kombinaciju imena, prezimena i ocjene?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781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Pri modeliranju uvijek izbjegavamo nepotreban višak podataka</a:t>
            </a:r>
          </a:p>
          <a:p>
            <a:r>
              <a:rPr lang="hr-HR" b="1" dirty="0"/>
              <a:t>Relacija</a:t>
            </a:r>
            <a:r>
              <a:rPr lang="hr-HR" dirty="0"/>
              <a:t> – međusobni odnos dvaju entiteta – način razmišljanja ‘student ima ocjene, ali i ocjene imaju studenta’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381101" y="3611564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4" y="3980228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4195407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entitete? Koji podaci bi se bespotrebno ponavljali sa svakim novim upisom? Koji entiteti bi bili u relaciji? Nacrtati kako bi baza izgledala.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429000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1941897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tablice? Koji podaci bi se bespotrebno ponavljali sa svakim novim upisom? Nacrtati kako bi baza izgledala nakon toga.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731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ako više zapisa jednog entiteta ima iste vrijednosti? Npr. studenti sa istim imenom i prezimenom?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56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744665"/>
          </a:xfrm>
        </p:spPr>
        <p:txBody>
          <a:bodyPr>
            <a:normAutofit fontScale="92500" lnSpcReduction="10000"/>
          </a:bodyPr>
          <a:lstStyle/>
          <a:p>
            <a:r>
              <a:rPr lang="hr-HR" dirty="0"/>
              <a:t>Uvodimo koncept </a:t>
            </a:r>
            <a:r>
              <a:rPr lang="hr-HR" b="1" dirty="0"/>
              <a:t>identifikatora</a:t>
            </a:r>
            <a:r>
              <a:rPr lang="hr-HR" dirty="0"/>
              <a:t> – jedinstvene vrijednosti za svaki redak.</a:t>
            </a:r>
          </a:p>
          <a:p>
            <a:r>
              <a:rPr lang="hr-HR" dirty="0"/>
              <a:t>Po </a:t>
            </a:r>
            <a:r>
              <a:rPr lang="hr-HR" dirty="0" err="1"/>
              <a:t>defaultu</a:t>
            </a:r>
            <a:r>
              <a:rPr lang="hr-HR" dirty="0"/>
              <a:t> će to biti </a:t>
            </a:r>
            <a:r>
              <a:rPr lang="hr-HR" dirty="0" err="1"/>
              <a:t>integer</a:t>
            </a:r>
            <a:r>
              <a:rPr lang="hr-HR" dirty="0"/>
              <a:t> koji se sam povećava sa svakim novim zapisom.</a:t>
            </a:r>
          </a:p>
          <a:p>
            <a:r>
              <a:rPr lang="hr-HR" dirty="0"/>
              <a:t>Možemo birati i nešto drugo, npr. u slučaju studenta njegov matični broj. (zašto je to možda loše?)</a:t>
            </a:r>
          </a:p>
          <a:p>
            <a:r>
              <a:rPr lang="hr-HR" dirty="0"/>
              <a:t>Možemo reći da je identifikator kombinacija stupaca.</a:t>
            </a:r>
          </a:p>
          <a:p>
            <a:r>
              <a:rPr lang="hr-HR" dirty="0"/>
              <a:t>Svaki entitet će imati svoj identifikator -&gt; zovemo ga </a:t>
            </a:r>
            <a:r>
              <a:rPr lang="hr-HR" b="1" dirty="0"/>
              <a:t>primarni ključ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97678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233608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255304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3046972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3707350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3032794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2571680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407877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4078772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4322053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a 17">
            <a:extLst>
              <a:ext uri="{FF2B5EF4-FFF2-40B4-BE49-F238E27FC236}">
                <a16:creationId xmlns:a16="http://schemas.microsoft.com/office/drawing/2014/main" id="{99C20986-DCDB-4C6D-BBC4-050DFB784D60}"/>
              </a:ext>
            </a:extLst>
          </p:cNvPr>
          <p:cNvSpPr/>
          <p:nvPr/>
        </p:nvSpPr>
        <p:spPr>
          <a:xfrm>
            <a:off x="4054115" y="266630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0" name="Elipsa 19">
            <a:extLst>
              <a:ext uri="{FF2B5EF4-FFF2-40B4-BE49-F238E27FC236}">
                <a16:creationId xmlns:a16="http://schemas.microsoft.com/office/drawing/2014/main" id="{0B6D8D10-994A-4C32-8338-0065A0AEE188}"/>
              </a:ext>
            </a:extLst>
          </p:cNvPr>
          <p:cNvSpPr/>
          <p:nvPr/>
        </p:nvSpPr>
        <p:spPr>
          <a:xfrm>
            <a:off x="2620780" y="196341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1" name="Elipsa 20">
            <a:extLst>
              <a:ext uri="{FF2B5EF4-FFF2-40B4-BE49-F238E27FC236}">
                <a16:creationId xmlns:a16="http://schemas.microsoft.com/office/drawing/2014/main" id="{7EE9286F-4CAF-43D0-972A-0F6EB72D812E}"/>
              </a:ext>
            </a:extLst>
          </p:cNvPr>
          <p:cNvSpPr/>
          <p:nvPr/>
        </p:nvSpPr>
        <p:spPr>
          <a:xfrm>
            <a:off x="1776467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2" name="Elipsa 21">
            <a:extLst>
              <a:ext uri="{FF2B5EF4-FFF2-40B4-BE49-F238E27FC236}">
                <a16:creationId xmlns:a16="http://schemas.microsoft.com/office/drawing/2014/main" id="{67EF8905-DD96-448D-A038-7BDA43B1A374}"/>
              </a:ext>
            </a:extLst>
          </p:cNvPr>
          <p:cNvSpPr/>
          <p:nvPr/>
        </p:nvSpPr>
        <p:spPr>
          <a:xfrm>
            <a:off x="6073502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23" name="Ravni poveznik 22">
            <a:extLst>
              <a:ext uri="{FF2B5EF4-FFF2-40B4-BE49-F238E27FC236}">
                <a16:creationId xmlns:a16="http://schemas.microsoft.com/office/drawing/2014/main" id="{1BC3C4E6-AC50-4D45-B210-6DEDEA6935C3}"/>
              </a:ext>
            </a:extLst>
          </p:cNvPr>
          <p:cNvCxnSpPr>
            <a:cxnSpLocks/>
            <a:stCxn id="20" idx="4"/>
            <a:endCxn id="13" idx="0"/>
          </p:cNvCxnSpPr>
          <p:nvPr/>
        </p:nvCxnSpPr>
        <p:spPr>
          <a:xfrm>
            <a:off x="2989416" y="2298955"/>
            <a:ext cx="52061" cy="272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avni poveznik 23">
            <a:extLst>
              <a:ext uri="{FF2B5EF4-FFF2-40B4-BE49-F238E27FC236}">
                <a16:creationId xmlns:a16="http://schemas.microsoft.com/office/drawing/2014/main" id="{03FB1D12-3E2C-4D4A-9884-63FECE68F530}"/>
              </a:ext>
            </a:extLst>
          </p:cNvPr>
          <p:cNvCxnSpPr>
            <a:cxnSpLocks/>
            <a:stCxn id="21" idx="6"/>
            <a:endCxn id="17" idx="1"/>
          </p:cNvCxnSpPr>
          <p:nvPr/>
        </p:nvCxnSpPr>
        <p:spPr>
          <a:xfrm>
            <a:off x="2513738" y="4322052"/>
            <a:ext cx="475678" cy="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421F840C-E6C0-46C8-A1B0-5272A4B22249}"/>
              </a:ext>
            </a:extLst>
          </p:cNvPr>
          <p:cNvCxnSpPr>
            <a:cxnSpLocks/>
            <a:stCxn id="18" idx="4"/>
            <a:endCxn id="4" idx="0"/>
          </p:cNvCxnSpPr>
          <p:nvPr/>
        </p:nvCxnSpPr>
        <p:spPr>
          <a:xfrm flipH="1">
            <a:off x="4374336" y="3001845"/>
            <a:ext cx="48415" cy="231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B43C7F51-3D62-47FF-A279-52D34CA9A0AB}"/>
              </a:ext>
            </a:extLst>
          </p:cNvPr>
          <p:cNvCxnSpPr>
            <a:cxnSpLocks/>
            <a:stCxn id="19" idx="3"/>
            <a:endCxn id="22" idx="2"/>
          </p:cNvCxnSpPr>
          <p:nvPr/>
        </p:nvCxnSpPr>
        <p:spPr>
          <a:xfrm flipV="1">
            <a:off x="5824306" y="4322052"/>
            <a:ext cx="24919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105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to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1" y="2429632"/>
            <a:ext cx="8674216" cy="93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Činjenica zapisana na neki način.</a:t>
            </a:r>
          </a:p>
          <a:p>
            <a:endParaRPr lang="hr-HR" sz="4800" dirty="0"/>
          </a:p>
        </p:txBody>
      </p:sp>
      <p:pic>
        <p:nvPicPr>
          <p:cNvPr id="5" name="Slika 4" descr="Slika na kojoj se prikazuje na zatvorenom&#10;&#10;Opis je automatski generiran">
            <a:extLst>
              <a:ext uri="{FF2B5EF4-FFF2-40B4-BE49-F238E27FC236}">
                <a16:creationId xmlns:a16="http://schemas.microsoft.com/office/drawing/2014/main" id="{2EC6E5E7-568A-498E-BD04-9E14D4C8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67" y="3489244"/>
            <a:ext cx="3862663" cy="25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04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EE2A5A-CD8B-45FB-8468-1EAB4E72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35A7CF-37CE-48BC-8D39-8299129E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Entiteti su definirani. Pitanje je kako točno ostvarujemo relacije koje smo nacrtali?</a:t>
            </a:r>
          </a:p>
          <a:p>
            <a:r>
              <a:rPr lang="hr-HR" dirty="0"/>
              <a:t>Relacije ovise o međusobnom odnosu dvaju entiteta, i to u smislu brojnosti (jednine/množine)</a:t>
            </a:r>
          </a:p>
          <a:p>
            <a:r>
              <a:rPr lang="hr-HR" dirty="0"/>
              <a:t>Svaki put kada određujemo vrstu relacije, gledamo vezu prvo u jednom smjeru pa onda u drugom, te na daljem kraju veze zapisujemo koliko je čega – 1 za jedinu, N za množinu.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93466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Promotrimo vezu između studenta i ocjene.</a:t>
            </a:r>
          </a:p>
          <a:p>
            <a:r>
              <a:rPr lang="hr-HR" dirty="0"/>
              <a:t>Koliko ocjena ima jedan student?</a:t>
            </a:r>
          </a:p>
          <a:p>
            <a:r>
              <a:rPr lang="hr-HR" dirty="0"/>
              <a:t>A koliko studenata ima jedna ocjena?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2" y="4120763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5" y="387748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822164" y="4546942"/>
            <a:ext cx="7035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1:N (jedan naprema više, </a:t>
            </a:r>
            <a:r>
              <a:rPr lang="hr-HR" i="1" dirty="0"/>
              <a:t>one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277980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Sada pogledajmo vezu predmeta i nastavnika.</a:t>
            </a:r>
          </a:p>
          <a:p>
            <a:r>
              <a:rPr lang="hr-HR" dirty="0"/>
              <a:t>Koliko nastavnika sudjeluje na jednom predmetu (asistenti)?</a:t>
            </a:r>
          </a:p>
          <a:p>
            <a:r>
              <a:rPr lang="hr-HR" dirty="0"/>
              <a:t>A na koliko predmeta nastavnik predaje?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3" y="4120763"/>
            <a:ext cx="16036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349197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936073" y="4498979"/>
            <a:ext cx="7095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M:N (više naprema više, </a:t>
            </a:r>
            <a:r>
              <a:rPr lang="hr-HR" i="1" dirty="0" err="1"/>
              <a:t>many</a:t>
            </a:r>
            <a:r>
              <a:rPr lang="hr-HR" i="1" dirty="0"/>
              <a:t>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899131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Zamislimo da svaki student ima svoj indeks. Kad bi indeksi bili zasebni entitet, onda bi postigli treću osnovnu vrstu veze: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185718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Indeksi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487949" y="3428999"/>
            <a:ext cx="165399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98863" y="3185719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0596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21613" y="30639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1024393" y="3827154"/>
            <a:ext cx="71380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Ovakvu relaciju zovemo 1:1 (jedan naprema jedan, </a:t>
            </a:r>
            <a:r>
              <a:rPr lang="hr-HR" i="1" dirty="0"/>
              <a:t>one to one</a:t>
            </a:r>
            <a:r>
              <a:rPr lang="hr-HR" dirty="0"/>
              <a:t>) relacija.</a:t>
            </a:r>
          </a:p>
          <a:p>
            <a:endParaRPr lang="hr-HR" dirty="0"/>
          </a:p>
          <a:p>
            <a:r>
              <a:rPr lang="hr-HR" dirty="0"/>
              <a:t>Ova relacija se u praksi rijetko koristi, jer u pravilu stvari koje su 1:1 mogu</a:t>
            </a:r>
          </a:p>
          <a:p>
            <a:r>
              <a:rPr lang="hr-HR" dirty="0"/>
              <a:t>sve biti unutar jedne tablice. Razlozi zbog kojih bi se nešto moglo razdvojiti u 1:1 vezu su da se ne pretjeruje s brojem stupaca u jednoj tablici ili u slučaju kad se 1:1 veza može smatrati neobaveznom, odnosno 1:0..1 vezom (</a:t>
            </a:r>
            <a:r>
              <a:rPr lang="hr-HR" i="1" dirty="0"/>
              <a:t>one to zero </a:t>
            </a:r>
            <a:r>
              <a:rPr lang="hr-HR" i="1" dirty="0" err="1"/>
              <a:t>or</a:t>
            </a:r>
            <a:r>
              <a:rPr lang="hr-HR" i="1" dirty="0"/>
              <a:t> one</a:t>
            </a:r>
            <a:r>
              <a:rPr lang="hr-HR" dirty="0"/>
              <a:t>). Primjer: jedan korisnik ima jedne bankovne podatke, a jedni bankovni podaci imaju jednog korisnika.</a:t>
            </a:r>
          </a:p>
        </p:txBody>
      </p:sp>
    </p:spTree>
    <p:extLst>
      <p:ext uri="{BB962C8B-B14F-4D97-AF65-F5344CB8AC3E}">
        <p14:creationId xmlns:p14="http://schemas.microsoft.com/office/powerpoint/2010/main" val="1881965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54213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382BF985-2CD3-437F-AEB1-93C9443CCAA4}"/>
              </a:ext>
            </a:extLst>
          </p:cNvPr>
          <p:cNvSpPr txBox="1"/>
          <p:nvPr/>
        </p:nvSpPr>
        <p:spPr>
          <a:xfrm>
            <a:off x="3267522" y="3967460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59241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54213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1E57B673-FBF2-4974-8456-44935DDDC095}"/>
              </a:ext>
            </a:extLst>
          </p:cNvPr>
          <p:cNvSpPr txBox="1"/>
          <p:nvPr/>
        </p:nvSpPr>
        <p:spPr>
          <a:xfrm>
            <a:off x="3128788" y="410384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C54054DF-DC81-457A-9561-D2D64C2D8E14}"/>
              </a:ext>
            </a:extLst>
          </p:cNvPr>
          <p:cNvSpPr txBox="1"/>
          <p:nvPr/>
        </p:nvSpPr>
        <p:spPr>
          <a:xfrm>
            <a:off x="3369103" y="385171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85259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Osmisliti i modelirati bazu podataka za aplikaciju koja se bavi prodajom ulaznica za događaje. Neki od entiteta bi mogli biti: Događaj, ulaznica, izvođač…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endCxn id="72" idx="3"/>
          </p:cNvCxnSpPr>
          <p:nvPr/>
        </p:nvCxnSpPr>
        <p:spPr>
          <a:xfrm flipV="1">
            <a:off x="4730402" y="3513108"/>
            <a:ext cx="150035" cy="3535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0"/>
            <a:ext cx="1038733" cy="3890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797423"/>
            <a:ext cx="98990" cy="75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853878" y="3179323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684604" y="316071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endCxn id="71" idx="4"/>
          </p:cNvCxnSpPr>
          <p:nvPr/>
        </p:nvCxnSpPr>
        <p:spPr>
          <a:xfrm flipH="1" flipV="1">
            <a:off x="4200603" y="3545980"/>
            <a:ext cx="271196" cy="3206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7341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77" y="1314884"/>
            <a:ext cx="7886700" cy="3511959"/>
          </a:xfrm>
        </p:spPr>
        <p:txBody>
          <a:bodyPr/>
          <a:lstStyle/>
          <a:p>
            <a:r>
              <a:rPr lang="hr-HR" dirty="0"/>
              <a:t>Pitanja: Kako će prodavač znati koliko ulaznica prodati? Zašto ulaznice imaju ‘ime i prezime nositelja’?</a:t>
            </a:r>
          </a:p>
          <a:p>
            <a:r>
              <a:rPr lang="hr-HR" dirty="0"/>
              <a:t>Zaključak: svaka baza je jedinstvena i treba je prilagoditi poslovnim potrebama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775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6AA1C5-C147-492F-A9BA-E4382D04C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77813B5-EDC3-4BC5-A4A9-4D1722AC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91285"/>
          </a:xfrm>
        </p:spPr>
        <p:txBody>
          <a:bodyPr>
            <a:normAutofit/>
          </a:bodyPr>
          <a:lstStyle/>
          <a:p>
            <a:r>
              <a:rPr lang="hr-HR" dirty="0"/>
              <a:t>Zadovoljni smo s modelom baze, sad je želimo i implementirati.</a:t>
            </a:r>
          </a:p>
          <a:p>
            <a:r>
              <a:rPr lang="hr-HR" dirty="0"/>
              <a:t>Dosad smo samo pričali o relacijama, a entitete treba eksplicitno povezati međusobno.</a:t>
            </a:r>
          </a:p>
          <a:p>
            <a:r>
              <a:rPr lang="hr-HR" dirty="0"/>
              <a:t>Relacije se ostvaruju korištenjem primarnog ključa, za kojeg smo rekli da jedinstveno predstavlja zapis u entitetu.</a:t>
            </a:r>
          </a:p>
          <a:p>
            <a:r>
              <a:rPr lang="hr-HR" dirty="0"/>
              <a:t>Primarni ključ će predstavljati zapis iz jednog entiteta u drugom entitetu.</a:t>
            </a:r>
          </a:p>
          <a:p>
            <a:r>
              <a:rPr lang="hr-HR" dirty="0"/>
              <a:t>Tako iskorišten ključ se zove </a:t>
            </a:r>
            <a:r>
              <a:rPr lang="hr-HR" b="1" dirty="0"/>
              <a:t>strani ključ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10875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09586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Vratimo se na studente i ocjene, oba entiteta imaju svoje primarne ključeve.</a:t>
            </a:r>
          </a:p>
          <a:p>
            <a:r>
              <a:rPr lang="hr-HR" dirty="0"/>
              <a:t>Moramo na neki način reći bazi podataka da su ova dva entiteta povezana sa 1:N vezom.</a:t>
            </a:r>
          </a:p>
          <a:p>
            <a:r>
              <a:rPr lang="hr-HR" dirty="0"/>
              <a:t>Zapise od kojeg entiteta možemo jednoznačno predstaviti stranim ključem u drugom entitetu?</a:t>
            </a:r>
          </a:p>
          <a:p>
            <a:r>
              <a:rPr lang="hr-HR" dirty="0"/>
              <a:t>Da povezujemo sve ocjene na studenta, morali bi u jednom stupcu jednog retka staviti jako dugu vrijednost svih ocjena.</a:t>
            </a:r>
          </a:p>
          <a:p>
            <a:r>
              <a:rPr lang="hr-HR" dirty="0"/>
              <a:t>Ali ako na svaku ocjenu povežemo studenta, moramo samo dodati jedan stupac u Ocjene. Vrijednost tog stupca će biti strani ključ na </a:t>
            </a:r>
            <a:r>
              <a:rPr lang="hr-HR" dirty="0" err="1"/>
              <a:t>Id</a:t>
            </a:r>
            <a:r>
              <a:rPr lang="hr-HR" dirty="0"/>
              <a:t> stupac u Studenti tablici.</a:t>
            </a:r>
          </a:p>
          <a:p>
            <a:r>
              <a:rPr lang="hr-HR" dirty="0"/>
              <a:t>Dakle, 1:N veza se ostvaruje </a:t>
            </a:r>
            <a:r>
              <a:rPr lang="hr-HR" b="1" dirty="0"/>
              <a:t>dodavanjem stranog ključa na N stranu veze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259391" y="6006313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655727" y="6249594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600250" y="6006313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925645" y="58820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689391" y="58784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48318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za aplikacije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2" y="1690689"/>
            <a:ext cx="8674216" cy="3511959"/>
          </a:xfrm>
        </p:spPr>
        <p:txBody>
          <a:bodyPr>
            <a:normAutofit/>
          </a:bodyPr>
          <a:lstStyle/>
          <a:p>
            <a:r>
              <a:rPr lang="hr-HR" dirty="0"/>
              <a:t>Bilo koja varijabla koja sadrži nešto</a:t>
            </a:r>
          </a:p>
          <a:p>
            <a:pPr lvl="1"/>
            <a:r>
              <a:rPr lang="hr-HR" dirty="0"/>
              <a:t>Jednostavni tipovi</a:t>
            </a:r>
          </a:p>
          <a:p>
            <a:pPr lvl="1"/>
            <a:r>
              <a:rPr lang="hr-HR" dirty="0"/>
              <a:t>Kolekcije</a:t>
            </a:r>
          </a:p>
          <a:p>
            <a:pPr lvl="1"/>
            <a:r>
              <a:rPr lang="hr-HR" dirty="0"/>
              <a:t>Objekti (klase)</a:t>
            </a:r>
          </a:p>
          <a:p>
            <a:r>
              <a:rPr lang="hr-HR" dirty="0"/>
              <a:t>Sve ono što prikazujemo na korisničkom sučelju i dajemo korisniku da upravlja s tim</a:t>
            </a:r>
          </a:p>
        </p:txBody>
      </p:sp>
    </p:spTree>
    <p:extLst>
      <p:ext uri="{BB962C8B-B14F-4D97-AF65-F5344CB8AC3E}">
        <p14:creationId xmlns:p14="http://schemas.microsoft.com/office/powerpoint/2010/main" val="305842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70000" lnSpcReduction="20000"/>
          </a:bodyPr>
          <a:lstStyle/>
          <a:p>
            <a:r>
              <a:rPr lang="hr-HR" dirty="0"/>
              <a:t>Pogledajmo sad predmete i nastavnike.</a:t>
            </a:r>
          </a:p>
          <a:p>
            <a:r>
              <a:rPr lang="hr-HR" dirty="0"/>
              <a:t>Ova situacija je kompliciranija od 1:N veze. Ne možemo niti jedan od entiteta odrediti kao ‘glavni’, odnosno onaj koji će sadržavati strani ključ. Kako onda razriješiti ovu situaciju?</a:t>
            </a:r>
          </a:p>
          <a:p>
            <a:r>
              <a:rPr lang="hr-HR" dirty="0"/>
              <a:t>Što ako pokušamo razdvojiti ovu vezu na nešto jednostavnije? Ima li netko ideju kako to možemo napraviti? </a:t>
            </a:r>
            <a:r>
              <a:rPr lang="hr-HR" dirty="0" err="1"/>
              <a:t>Hint</a:t>
            </a:r>
            <a:r>
              <a:rPr lang="hr-HR" dirty="0"/>
              <a:t>: trebamo nekako omogućiti zapisivanje kombinacija primarnih ključeva u zapisima da bi ostvarili ovu vezu.</a:t>
            </a:r>
          </a:p>
          <a:p>
            <a:r>
              <a:rPr lang="hr-HR" dirty="0"/>
              <a:t>Možemo ovu vezu tretirati kao </a:t>
            </a:r>
            <a:r>
              <a:rPr lang="hr-HR" b="1" dirty="0"/>
              <a:t>dvostruku 1:N</a:t>
            </a:r>
            <a:r>
              <a:rPr lang="hr-HR" dirty="0"/>
              <a:t> vezu koja u sredini ima </a:t>
            </a:r>
            <a:r>
              <a:rPr lang="hr-HR" b="1" dirty="0"/>
              <a:t>dodatnu tablicu</a:t>
            </a:r>
            <a:r>
              <a:rPr lang="hr-HR" dirty="0"/>
              <a:t>.</a:t>
            </a:r>
          </a:p>
          <a:p>
            <a:r>
              <a:rPr lang="hr-HR" dirty="0"/>
              <a:t>Dodatna tablica sadrži strane ključeve od oba entiteta u relaciji.</a:t>
            </a:r>
          </a:p>
          <a:p>
            <a:r>
              <a:rPr lang="hr-HR" dirty="0"/>
              <a:t>Primarni ključ dodatne tablice može biti obični auto inkrementalni </a:t>
            </a:r>
            <a:r>
              <a:rPr lang="hr-HR" dirty="0" err="1"/>
              <a:t>int</a:t>
            </a:r>
            <a:r>
              <a:rPr lang="hr-HR" dirty="0"/>
              <a:t>, ili se može definirati da je primarni ključ </a:t>
            </a:r>
            <a:r>
              <a:rPr lang="hr-HR" b="1" dirty="0"/>
              <a:t>kombinacija dvaju stranih ključeva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840000" y="5146856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178320" y="5390137"/>
            <a:ext cx="2661680" cy="2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122843" y="514964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5487018" y="503215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178320" y="501500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3F2A517-B9FF-464D-B91B-F5846A8E57EE}"/>
              </a:ext>
            </a:extLst>
          </p:cNvPr>
          <p:cNvSpPr/>
          <p:nvPr/>
        </p:nvSpPr>
        <p:spPr>
          <a:xfrm>
            <a:off x="2122842" y="600631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2" name="Pravokutnik 11">
            <a:extLst>
              <a:ext uri="{FF2B5EF4-FFF2-40B4-BE49-F238E27FC236}">
                <a16:creationId xmlns:a16="http://schemas.microsoft.com/office/drawing/2014/main" id="{2A4BCD03-8058-4FD3-AAFA-B5739FD062BD}"/>
              </a:ext>
            </a:extLst>
          </p:cNvPr>
          <p:cNvSpPr/>
          <p:nvPr/>
        </p:nvSpPr>
        <p:spPr>
          <a:xfrm>
            <a:off x="3674985" y="6006310"/>
            <a:ext cx="166835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StudentOcjene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Pravokutnik 13">
            <a:extLst>
              <a:ext uri="{FF2B5EF4-FFF2-40B4-BE49-F238E27FC236}">
                <a16:creationId xmlns:a16="http://schemas.microsoft.com/office/drawing/2014/main" id="{6C6545D9-FE19-4CA3-A219-292FAB799717}"/>
              </a:ext>
            </a:extLst>
          </p:cNvPr>
          <p:cNvSpPr/>
          <p:nvPr/>
        </p:nvSpPr>
        <p:spPr>
          <a:xfrm>
            <a:off x="5820764" y="600630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D6B6E323-CC65-463F-B62E-AED9BD909CE4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5343335" y="6249590"/>
            <a:ext cx="47742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9A25585-8C10-46DA-8DCE-EB01C114D6E1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178319" y="6249591"/>
            <a:ext cx="49666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6F38CDC8-6246-400D-8A74-9EEBFDDFE237}"/>
              </a:ext>
            </a:extLst>
          </p:cNvPr>
          <p:cNvSpPr txBox="1"/>
          <p:nvPr/>
        </p:nvSpPr>
        <p:spPr>
          <a:xfrm>
            <a:off x="5289836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25E17BB9-7233-4126-9F80-2734B2D17409}"/>
              </a:ext>
            </a:extLst>
          </p:cNvPr>
          <p:cNvSpPr txBox="1"/>
          <p:nvPr/>
        </p:nvSpPr>
        <p:spPr>
          <a:xfrm>
            <a:off x="3413080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C08214CD-968B-49F5-9B25-1C70AC75475E}"/>
              </a:ext>
            </a:extLst>
          </p:cNvPr>
          <p:cNvSpPr txBox="1"/>
          <p:nvPr/>
        </p:nvSpPr>
        <p:spPr>
          <a:xfrm>
            <a:off x="3112998" y="58888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F37D1671-E452-460D-A9DB-31CD6EB396A0}"/>
              </a:ext>
            </a:extLst>
          </p:cNvPr>
          <p:cNvSpPr txBox="1"/>
          <p:nvPr/>
        </p:nvSpPr>
        <p:spPr>
          <a:xfrm>
            <a:off x="5572132" y="5877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241331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92500"/>
          </a:bodyPr>
          <a:lstStyle/>
          <a:p>
            <a:r>
              <a:rPr lang="hr-HR" dirty="0"/>
              <a:t>Još da spomenemo 1:1 vezu, odnosno studente i indekse.</a:t>
            </a:r>
          </a:p>
          <a:p>
            <a:r>
              <a:rPr lang="hr-HR" dirty="0"/>
              <a:t>Rekli smo da u pravilu podaci iz 1:1 veze mogu bez problema biti u istoj tablici.</a:t>
            </a:r>
          </a:p>
          <a:p>
            <a:r>
              <a:rPr lang="hr-HR" dirty="0"/>
              <a:t>To znači da bi ih se trebalo moći referencirati istom jedinstvenom vrijednošću.</a:t>
            </a:r>
          </a:p>
          <a:p>
            <a:r>
              <a:rPr lang="hr-HR" dirty="0"/>
              <a:t>Stoga se 1:1 veza realizira tako da ‘podređena’ tablica nema svoj vlastiti primarni ključ nego </a:t>
            </a:r>
            <a:r>
              <a:rPr lang="hr-HR" b="1" dirty="0"/>
              <a:t>za primarni ključ koristi strani ključ iz glavne tablice</a:t>
            </a:r>
            <a:r>
              <a:rPr lang="hr-H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51649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Relacijske baze imaju razne </a:t>
            </a:r>
            <a:r>
              <a:rPr lang="hr-HR" dirty="0" err="1"/>
              <a:t>providere</a:t>
            </a:r>
            <a:endParaRPr lang="hr-HR" dirty="0"/>
          </a:p>
          <a:p>
            <a:r>
              <a:rPr lang="hr-HR" dirty="0"/>
              <a:t>Mi ćemo koristiti Microsoftov MSSQL</a:t>
            </a:r>
          </a:p>
          <a:p>
            <a:r>
              <a:rPr lang="hr-HR" dirty="0"/>
              <a:t>MS je Microsoft, a što je SQL?</a:t>
            </a:r>
          </a:p>
          <a:p>
            <a:r>
              <a:rPr lang="hr-HR" dirty="0"/>
              <a:t>SQL (</a:t>
            </a:r>
            <a:r>
              <a:rPr lang="hr-HR" dirty="0" err="1"/>
              <a:t>Structured</a:t>
            </a:r>
            <a:r>
              <a:rPr lang="hr-HR" dirty="0"/>
              <a:t> </a:t>
            </a:r>
            <a:r>
              <a:rPr lang="hr-HR" dirty="0" err="1"/>
              <a:t>Query</a:t>
            </a:r>
            <a:r>
              <a:rPr lang="hr-HR" dirty="0"/>
              <a:t> </a:t>
            </a:r>
            <a:r>
              <a:rPr lang="hr-HR" dirty="0" err="1"/>
              <a:t>Language</a:t>
            </a:r>
            <a:r>
              <a:rPr lang="hr-HR" dirty="0"/>
              <a:t>) je jezik koji se koristi za pokretanje upita nad bazom podataka</a:t>
            </a:r>
          </a:p>
          <a:p>
            <a:r>
              <a:rPr lang="hr-HR" dirty="0"/>
              <a:t>U to spada dohvaćanje, mijenjanje, brisanje podataka, definiranje strukture tablica...</a:t>
            </a:r>
          </a:p>
        </p:txBody>
      </p:sp>
    </p:spTree>
    <p:extLst>
      <p:ext uri="{BB962C8B-B14F-4D97-AF65-F5344CB8AC3E}">
        <p14:creationId xmlns:p14="http://schemas.microsoft.com/office/powerpoint/2010/main" val="864572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Alat kojeg ćemo koristiti za ovo je MSSSMS – Microsoft SQL Server Management Studio</a:t>
            </a:r>
          </a:p>
          <a:p>
            <a:r>
              <a:rPr lang="hr-HR" dirty="0"/>
              <a:t>To je program pomoću kojega se spajamo na SQL servere -&gt; poslužitelje koji na sebi podižu baze. Svaki SQL server može sadržavati više od jedne baze podataka.</a:t>
            </a:r>
          </a:p>
          <a:p>
            <a:r>
              <a:rPr lang="hr-HR" dirty="0"/>
              <a:t>Krećemo na kreaciju naše prve baze putem SQL-a!</a:t>
            </a:r>
          </a:p>
        </p:txBody>
      </p:sp>
    </p:spTree>
    <p:extLst>
      <p:ext uri="{BB962C8B-B14F-4D97-AF65-F5344CB8AC3E}">
        <p14:creationId xmlns:p14="http://schemas.microsoft.com/office/powerpoint/2010/main" val="12330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38376A-C494-48D6-9F9C-5DA45311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Koji nam je dosad najveći problem bio s podacima?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515D4A9-FCF6-4E8D-A532-4C9143ABB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9003" y="4506622"/>
            <a:ext cx="7886700" cy="808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Nismo ih spremali.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7F537D8E-2376-40E0-9879-8C5D7F4F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41" y="1960563"/>
            <a:ext cx="5092117" cy="25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61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r>
              <a:rPr lang="hr-HR" dirty="0"/>
              <a:t>Korisnici očekuju da mogu nastaviti s radom tamo gdje su stali</a:t>
            </a:r>
          </a:p>
          <a:p>
            <a:r>
              <a:rPr lang="hr-HR" dirty="0"/>
              <a:t>Jako puno funkcionalnosti u aplikacijama se zapravo oslanja najvećim dijelom na pregledavanje postojećih podataka, promjene su rjeđe</a:t>
            </a:r>
          </a:p>
          <a:p>
            <a:r>
              <a:rPr lang="hr-HR" dirty="0"/>
              <a:t>Podaci su moć – što se aplikacija više koristi, to se količina podataka višestruko povećava. Funkcionalnosti ostaju više-manje iste, a podaci samo rastu i rastu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9907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endParaRPr lang="hr-HR" dirty="0"/>
          </a:p>
          <a:p>
            <a:endParaRPr lang="hr-HR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52E9C98D-384F-4C40-9076-3DFDC48A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301" y="1753126"/>
            <a:ext cx="4431397" cy="3351748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9436B4E6-FF32-4B7D-85EF-383EC5881728}"/>
              </a:ext>
            </a:extLst>
          </p:cNvPr>
          <p:cNvSpPr txBox="1"/>
          <p:nvPr/>
        </p:nvSpPr>
        <p:spPr>
          <a:xfrm>
            <a:off x="1075514" y="5239810"/>
            <a:ext cx="699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/>
              <a:t>Nije Facebook </a:t>
            </a:r>
            <a:r>
              <a:rPr lang="hr-HR" sz="2800" dirty="0" err="1"/>
              <a:t>bezveze</a:t>
            </a:r>
            <a:r>
              <a:rPr lang="hr-HR" sz="2800" dirty="0"/>
              <a:t> dao 19 milijardi dolara</a:t>
            </a:r>
          </a:p>
        </p:txBody>
      </p:sp>
    </p:spTree>
    <p:extLst>
      <p:ext uri="{BB962C8B-B14F-4D97-AF65-F5344CB8AC3E}">
        <p14:creationId xmlns:p14="http://schemas.microsoft.com/office/powerpoint/2010/main" val="1116810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9B993D-956F-46A4-9B18-CA80EC726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/>
              <a:t>Dobro, znamo da je bitno. Kako ćemo onda spremiti podatke?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199C6625-E33D-4646-B6C6-7128DD88A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656" y="1804497"/>
            <a:ext cx="1122785" cy="1122785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7694CA10-F57E-4EC8-8161-02510C40D777}"/>
              </a:ext>
            </a:extLst>
          </p:cNvPr>
          <p:cNvSpPr txBox="1"/>
          <p:nvPr/>
        </p:nvSpPr>
        <p:spPr>
          <a:xfrm>
            <a:off x="4907560" y="1819286"/>
            <a:ext cx="54373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6600" dirty="0"/>
              <a:t>?</a:t>
            </a:r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72DDAA00-B934-411C-9C4F-E1C22D42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79" y="3268420"/>
            <a:ext cx="7106642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4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056ADA-770A-4CF5-9BAA-875F9120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Kako i zašto tablica?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D7597DB-9B1D-458B-8B69-CC2B83A5B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Stupce tablice iskorištavamo za gledati koje je svojstvo u pitanju – npr. Ime</a:t>
            </a:r>
          </a:p>
          <a:p>
            <a:r>
              <a:rPr lang="hr-HR" dirty="0"/>
              <a:t>Retke tablice iskorištavamo za unos novih zapisa – svaki zapis ima sve stupce!</a:t>
            </a:r>
          </a:p>
          <a:p>
            <a:r>
              <a:rPr lang="hr-HR" dirty="0"/>
              <a:t>Sjecište stupca i retka tumačimo kao vrijednost određenog svojstva za određeni zapis</a:t>
            </a:r>
          </a:p>
          <a:p>
            <a:r>
              <a:rPr lang="hr-HR" dirty="0"/>
              <a:t>Ovakvo rješenje je skalabilno i strukturirano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4123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45BE48-023C-43AF-99DF-77EA8CF5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se krije iza ‘baze podataka’?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0DD9245-418B-4C30-924B-5F2F2D182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Zapisivati ćemo informacije o više različitih stvari, i to na način da svaka ima svoju tablicu.</a:t>
            </a:r>
          </a:p>
          <a:p>
            <a:r>
              <a:rPr lang="hr-HR" dirty="0"/>
              <a:t>Baza podataka je naziv za skup svih tablica potrebnih za rad aplikacije.</a:t>
            </a:r>
          </a:p>
          <a:p>
            <a:r>
              <a:rPr lang="hr-HR" dirty="0"/>
              <a:t>Upravo iz tog razloga je bitno da se tijekom developmenta odluči kako će točno izgledati baza podataka – to se zove modeliranje baze podataka.</a:t>
            </a:r>
          </a:p>
        </p:txBody>
      </p:sp>
    </p:spTree>
    <p:extLst>
      <p:ext uri="{BB962C8B-B14F-4D97-AF65-F5344CB8AC3E}">
        <p14:creationId xmlns:p14="http://schemas.microsoft.com/office/powerpoint/2010/main" val="1340902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MP Internship 2020">
      <a:dk1>
        <a:srgbClr val="3B3B3B"/>
      </a:dk1>
      <a:lt1>
        <a:sysClr val="window" lastClr="FFFFFF"/>
      </a:lt1>
      <a:dk2>
        <a:srgbClr val="6A7475"/>
      </a:dk2>
      <a:lt2>
        <a:srgbClr val="E5F6F1"/>
      </a:lt2>
      <a:accent1>
        <a:srgbClr val="5CC2A0"/>
      </a:accent1>
      <a:accent2>
        <a:srgbClr val="40A9FF"/>
      </a:accent2>
      <a:accent3>
        <a:srgbClr val="ED6E3B"/>
      </a:accent3>
      <a:accent4>
        <a:srgbClr val="FFB91C"/>
      </a:accent4>
      <a:accent5>
        <a:srgbClr val="5B9BD5"/>
      </a:accent5>
      <a:accent6>
        <a:srgbClr val="70AD47"/>
      </a:accent6>
      <a:hlink>
        <a:srgbClr val="5CC2A0"/>
      </a:hlink>
      <a:folHlink>
        <a:srgbClr val="40A9FF"/>
      </a:folHlink>
    </a:clrScheme>
    <a:fontScheme name="DUMP Intership 2020">
      <a:majorFont>
        <a:latin typeface="Fuse V.2 Display ExtraBold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780</TotalTime>
  <Words>1715</Words>
  <Application>Microsoft Office PowerPoint</Application>
  <PresentationFormat>Prikaz na zaslonu (4:3)</PresentationFormat>
  <Paragraphs>267</Paragraphs>
  <Slides>33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33</vt:i4>
      </vt:variant>
    </vt:vector>
  </HeadingPairs>
  <TitlesOfParts>
    <vt:vector size="38" baseType="lpstr">
      <vt:lpstr>Source Sans Pro</vt:lpstr>
      <vt:lpstr>Calibri</vt:lpstr>
      <vt:lpstr>Fuse V.2 Display ExtraBold</vt:lpstr>
      <vt:lpstr>Arial</vt:lpstr>
      <vt:lpstr>Office Theme</vt:lpstr>
      <vt:lpstr>Uvod u baze podataka</vt:lpstr>
      <vt:lpstr>Što je to podatak?</vt:lpstr>
      <vt:lpstr>Što je za aplikacije podatak?</vt:lpstr>
      <vt:lpstr>Koji nam je dosad najveći problem bio s podacima?</vt:lpstr>
      <vt:lpstr>A zašto nam je spremanje toliko bitno?</vt:lpstr>
      <vt:lpstr>A zašto nam je spremanje toliko bitno?</vt:lpstr>
      <vt:lpstr>Dobro, znamo da je bitno. Kako ćemo onda spremiti podatke?</vt:lpstr>
      <vt:lpstr>Kako i zašto tablica?</vt:lpstr>
      <vt:lpstr>Što se krije iza ‘baze podataka’?</vt:lpstr>
      <vt:lpstr>Modeliranje baze podataka</vt:lpstr>
      <vt:lpstr>Terminologija</vt:lpstr>
      <vt:lpstr>1. Zadatak – naša prva baza podataka</vt:lpstr>
      <vt:lpstr>1. Problem – entitet(i)?</vt:lpstr>
      <vt:lpstr>1. Problem – entitet(i)?</vt:lpstr>
      <vt:lpstr>2. Zadatak – kako dalje možemo poboljšati bazu?</vt:lpstr>
      <vt:lpstr>2. Zadatak – kako dalje možemo poboljšati bazu?</vt:lpstr>
      <vt:lpstr>2. Problem – tko je tko?</vt:lpstr>
      <vt:lpstr>2. Problem – tko je tko?</vt:lpstr>
      <vt:lpstr>2. Problem – tko je tko?</vt:lpstr>
      <vt:lpstr>Natrag na relacije - vrste</vt:lpstr>
      <vt:lpstr>Natrag na relacije - vrste</vt:lpstr>
      <vt:lpstr>Natrag na relacije - vrste</vt:lpstr>
      <vt:lpstr>Natrag na relacije - vrste</vt:lpstr>
      <vt:lpstr>3. Zadatak – nadopunjavanje veze</vt:lpstr>
      <vt:lpstr>3. Zadatak – nadopunjavanje veze</vt:lpstr>
      <vt:lpstr>4. Zadatak – druga baza</vt:lpstr>
      <vt:lpstr>4. Zadatak – druga baza</vt:lpstr>
      <vt:lpstr>Programsko rješenje relacija</vt:lpstr>
      <vt:lpstr>Programsko rješenje relacija</vt:lpstr>
      <vt:lpstr>Programsko rješenje relacija</vt:lpstr>
      <vt:lpstr>Programsko rješenje relacija</vt:lpstr>
      <vt:lpstr>Praktični rad</vt:lpstr>
      <vt:lpstr>Praktični rad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Roko Svalina</dc:creator>
  <cp:lastModifiedBy>Condic Kresimir</cp:lastModifiedBy>
  <cp:revision>172</cp:revision>
  <dcterms:created xsi:type="dcterms:W3CDTF">2020-10-06T19:36:29Z</dcterms:created>
  <dcterms:modified xsi:type="dcterms:W3CDTF">2020-12-09T21:43:46Z</dcterms:modified>
</cp:coreProperties>
</file>

<file path=docProps/thumbnail.jpeg>
</file>